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annelnewsasia.com/news/singapore/bike-sharing-operators-authorities-move-to-cut-irresponsible-use-9282464" TargetMode="External"/><Relationship Id="rId3" Type="http://schemas.openxmlformats.org/officeDocument/2006/relationships/hyperlink" Target="https://www.channelnewsasia.com/news/singapore/obike-ofo-mobike-bike-share-pledge-brakes-indiscriminate-parking-10459394" TargetMode="External"/><Relationship Id="rId4" Type="http://schemas.openxmlformats.org/officeDocument/2006/relationships/hyperlink" Target="https://www.youtube.com/watch?v=oGHVJxKodb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0f5e5ea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0f5e5ea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Do the words oBike, OFO, Mobike ring a bell to you? These companies introduced the bike sharing to Singapore back in 2017.</a:t>
            </a:r>
            <a:endParaRPr sz="12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2"/>
                </a:solidFill>
              </a:rPr>
              <a:t>Bike sharing became an alternative mode of transport to places that are too far to walk but too close to drive. Paired with bonuses such as free rides, this technology is very convenient to many people. The last mile</a:t>
            </a:r>
            <a:endParaRPr sz="12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200">
                <a:solidFill>
                  <a:schemeClr val="dk2"/>
                </a:solidFill>
              </a:rPr>
              <a:t>And yet, all of this companies are not operating in Singapore anymore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0f5e5eae2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0f5e5eae2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 machine, easybait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0f5e5eae2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0f5e5eae2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Sources: </a:t>
            </a:r>
            <a:r>
              <a:rPr lang="en" sz="1400" u="sng">
                <a:solidFill>
                  <a:schemeClr val="accent5"/>
                </a:solidFill>
                <a:hlinkClick r:id="rId2"/>
              </a:rPr>
              <a:t>https://www.channelnewsasia.com/news/singapore/bike-sharing-operators-authorities-move-to-cut-irresponsible-use-9282464</a:t>
            </a:r>
            <a:endParaRPr sz="1400">
              <a:solidFill>
                <a:schemeClr val="dk1"/>
              </a:solidFill>
            </a:endParaRPr>
          </a:p>
          <a:p>
            <a:pPr indent="0" lvl="0" marL="0" rtl="0" algn="l">
              <a:spcBef>
                <a:spcPts val="0"/>
              </a:spcBef>
              <a:spcAft>
                <a:spcPts val="0"/>
              </a:spcAft>
              <a:buNone/>
            </a:pPr>
            <a:r>
              <a:rPr lang="en" sz="1400" u="sng">
                <a:solidFill>
                  <a:schemeClr val="accent5"/>
                </a:solidFill>
                <a:hlinkClick r:id="rId3"/>
              </a:rPr>
              <a:t>https://www.channelnewsasia.com/news/singapore/obike-ofo-mobike-bike-share-pledge-brakes-indiscriminate-parking-10459394</a:t>
            </a:r>
            <a:endParaRPr sz="1400">
              <a:solidFill>
                <a:schemeClr val="dk1"/>
              </a:solidFill>
            </a:endParaRPr>
          </a:p>
          <a:p>
            <a:pPr indent="0" lvl="0" marL="0" rtl="0" algn="l">
              <a:spcBef>
                <a:spcPts val="0"/>
              </a:spcBef>
              <a:spcAft>
                <a:spcPts val="0"/>
              </a:spcAft>
              <a:buNone/>
            </a:pPr>
            <a:r>
              <a:rPr lang="en" sz="1400" u="sng">
                <a:solidFill>
                  <a:schemeClr val="hlink"/>
                </a:solidFill>
                <a:hlinkClick r:id="rId4"/>
              </a:rPr>
              <a:t>https://www.youtube.com/watch?v=oGHVJxKodbs</a:t>
            </a:r>
            <a:endParaRPr sz="1400">
              <a:solidFill>
                <a:schemeClr val="dk1"/>
              </a:solidFill>
            </a:endParaRPr>
          </a:p>
          <a:p>
            <a:pPr indent="0" lvl="0" marL="0" rtl="0" algn="l">
              <a:spcBef>
                <a:spcPts val="0"/>
              </a:spcBef>
              <a:spcAft>
                <a:spcPts val="0"/>
              </a:spcAft>
              <a:buNone/>
            </a:pPr>
            <a:r>
              <a:rPr lang="en" sz="1400">
                <a:solidFill>
                  <a:schemeClr val="dk2"/>
                </a:solidFill>
              </a:rPr>
              <a:t>Taken from : https://www.lta.gov.sg/apps/news/page.aspx?c=2&amp;id=d35fdfa6-6cfb-477d-ac12-c93aa5a6a78f</a:t>
            </a:r>
            <a:endParaRPr sz="1400">
              <a:solidFill>
                <a:schemeClr val="dk2"/>
              </a:solidFill>
            </a:endParaRPr>
          </a:p>
          <a:p>
            <a:pPr indent="0" lvl="0" marL="0" rtl="0" algn="l">
              <a:spcBef>
                <a:spcPts val="1600"/>
              </a:spcBef>
              <a:spcAft>
                <a:spcPts val="0"/>
              </a:spcAft>
              <a:buNone/>
            </a:pPr>
            <a:r>
              <a:t/>
            </a: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0f5e5eae2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0f5e5eae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Without proper infrastructure and enforcement of the bikes, an increasing number of users became more indiscriminate with handling the shared property. Legislation came too hard too fast and these companies choose to exit the market.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6307d38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307d38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sustainability of human-environment relations: technology on the human and environment</a:t>
            </a:r>
            <a:endParaRPr/>
          </a:p>
          <a:p>
            <a:pPr indent="0" lvl="0" marL="0" rtl="0" algn="l">
              <a:spcBef>
                <a:spcPts val="0"/>
              </a:spcBef>
              <a:spcAft>
                <a:spcPts val="0"/>
              </a:spcAft>
              <a:buClr>
                <a:schemeClr val="dk1"/>
              </a:buClr>
              <a:buSzPts val="1100"/>
              <a:buFont typeface="Arial"/>
              <a:buNone/>
            </a:pPr>
            <a:r>
              <a:rPr lang="en"/>
              <a:t>technology in question had good intentions</a:t>
            </a:r>
            <a:endParaRPr/>
          </a:p>
          <a:p>
            <a:pPr indent="0" lvl="0" marL="0" rtl="0" algn="l">
              <a:spcBef>
                <a:spcPts val="0"/>
              </a:spcBef>
              <a:spcAft>
                <a:spcPts val="0"/>
              </a:spcAft>
              <a:buClr>
                <a:schemeClr val="dk1"/>
              </a:buClr>
              <a:buSzPts val="1100"/>
              <a:buFont typeface="Arial"/>
              <a:buNone/>
            </a:pPr>
            <a:r>
              <a:rPr lang="en"/>
              <a:t>green revolution --&gt; wall to maintain national pride --&gt; bike sharing, go green promote healthy living affordability etc</a:t>
            </a:r>
            <a:endParaRPr/>
          </a:p>
          <a:p>
            <a:pPr indent="0" lvl="0" marL="0" rtl="0" algn="l">
              <a:spcBef>
                <a:spcPts val="0"/>
              </a:spcBef>
              <a:spcAft>
                <a:spcPts val="0"/>
              </a:spcAft>
              <a:buClr>
                <a:schemeClr val="dk1"/>
              </a:buClr>
              <a:buSzPts val="1100"/>
              <a:buFont typeface="Arial"/>
              <a:buNone/>
            </a:pPr>
            <a:r>
              <a:rPr lang="en"/>
              <a:t>but we have seen the extending effects of these technologies on human interactions and the environment around it</a:t>
            </a:r>
            <a:endParaRPr/>
          </a:p>
          <a:p>
            <a:pPr indent="0" lvl="0" marL="0" rtl="0" algn="l">
              <a:spcBef>
                <a:spcPts val="0"/>
              </a:spcBef>
              <a:spcAft>
                <a:spcPts val="0"/>
              </a:spcAft>
              <a:buClr>
                <a:schemeClr val="dk1"/>
              </a:buClr>
              <a:buSzPts val="1100"/>
              <a:buFont typeface="Arial"/>
              <a:buNone/>
            </a:pPr>
            <a:r>
              <a:rPr lang="en"/>
              <a:t>(summary)</a:t>
            </a:r>
            <a:endParaRPr/>
          </a:p>
          <a:p>
            <a:pPr indent="0" lvl="0" marL="0" rtl="0" algn="l">
              <a:spcBef>
                <a:spcPts val="0"/>
              </a:spcBef>
              <a:spcAft>
                <a:spcPts val="0"/>
              </a:spcAft>
              <a:buClr>
                <a:schemeClr val="dk1"/>
              </a:buClr>
              <a:buSzPts val="1100"/>
              <a:buFont typeface="Arial"/>
              <a:buNone/>
            </a:pPr>
            <a:r>
              <a:rPr lang="en"/>
              <a:t>Balinese: </a:t>
            </a:r>
            <a:endParaRPr/>
          </a:p>
          <a:p>
            <a:pPr indent="0" lvl="0" marL="0" rtl="0" algn="l">
              <a:spcBef>
                <a:spcPts val="0"/>
              </a:spcBef>
              <a:spcAft>
                <a:spcPts val="0"/>
              </a:spcAft>
              <a:buClr>
                <a:schemeClr val="dk1"/>
              </a:buClr>
              <a:buSzPts val="1100"/>
              <a:buFont typeface="Arial"/>
              <a:buNone/>
            </a:pPr>
            <a:r>
              <a:rPr lang="en"/>
              <a:t>wall: </a:t>
            </a:r>
            <a:endParaRPr/>
          </a:p>
          <a:p>
            <a:pPr indent="0" lvl="0" marL="0" rtl="0" algn="l">
              <a:spcBef>
                <a:spcPts val="0"/>
              </a:spcBef>
              <a:spcAft>
                <a:spcPts val="0"/>
              </a:spcAft>
              <a:buClr>
                <a:schemeClr val="dk1"/>
              </a:buClr>
              <a:buSzPts val="1100"/>
              <a:buFont typeface="Arial"/>
              <a:buNone/>
            </a:pPr>
            <a:r>
              <a:rPr lang="en"/>
              <a:t>bike sharing: </a:t>
            </a:r>
            <a:endParaRPr/>
          </a:p>
          <a:p>
            <a:pPr indent="0" lvl="0" marL="0" rtl="0" algn="l">
              <a:spcBef>
                <a:spcPts val="0"/>
              </a:spcBef>
              <a:spcAft>
                <a:spcPts val="0"/>
              </a:spcAft>
              <a:buClr>
                <a:schemeClr val="dk1"/>
              </a:buClr>
              <a:buSzPts val="1100"/>
              <a:buFont typeface="Arial"/>
              <a:buNone/>
            </a:pPr>
            <a:r>
              <a:rPr lang="en"/>
              <a:t>evaluation : every technology development has to consider the environmental, sociological and economic impact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0f5e5ea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0f5e5ea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digital sphere but weak physical interations e</a:t>
            </a:r>
            <a:r>
              <a:rPr lang="en"/>
              <a:t>g facebook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0f5e5ea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0f5e5ea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6307d38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6307d38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0f5e5ea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0f5e5ea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0f5e5e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0f5e5e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0f5e5ea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0f5e5ea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0f5e5ea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0f5e5ea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0f5e5ea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0f5e5ea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0f5e5ea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0f5e5ea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0f5e5eae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0f5e5eae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0f5e5eae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0f5e5eae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 wall is supposed to solve</a:t>
            </a:r>
            <a:endParaRPr/>
          </a:p>
          <a:p>
            <a:pPr indent="0" lvl="0" marL="0" rtl="0" algn="l">
              <a:spcBef>
                <a:spcPts val="0"/>
              </a:spcBef>
              <a:spcAft>
                <a:spcPts val="0"/>
              </a:spcAft>
              <a:buNone/>
            </a:pPr>
            <a:r>
              <a:rPr lang="en"/>
              <a:t>I shall now hand over my time to Akib, who’s sharing on a similar arms race.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6.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“Technocology”</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 and Ecology</a:t>
            </a:r>
            <a:endParaRPr/>
          </a:p>
        </p:txBody>
      </p:sp>
      <p:sp>
        <p:nvSpPr>
          <p:cNvPr id="68" name="Google Shape;68;p13"/>
          <p:cNvSpPr txBox="1"/>
          <p:nvPr/>
        </p:nvSpPr>
        <p:spPr>
          <a:xfrm>
            <a:off x="6207750" y="4152575"/>
            <a:ext cx="2831400" cy="46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Open Sans"/>
                <a:ea typeface="Open Sans"/>
                <a:cs typeface="Open Sans"/>
                <a:sym typeface="Open Sans"/>
              </a:rPr>
              <a:t>Ahmad Akib 1002809</a:t>
            </a:r>
            <a:endParaRPr>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Hannah Low 1003143</a:t>
            </a:r>
            <a:endParaRPr>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Laura Ong 1002464</a:t>
            </a:r>
            <a:endParaRPr>
              <a:latin typeface="Open Sans"/>
              <a:ea typeface="Open Sans"/>
              <a:cs typeface="Open Sans"/>
              <a:sym typeface="Open Sans"/>
            </a:endParaRPr>
          </a:p>
          <a:p>
            <a:pPr indent="0" lvl="0" marL="0" rtl="0" algn="r">
              <a:spcBef>
                <a:spcPts val="0"/>
              </a:spcBef>
              <a:spcAft>
                <a:spcPts val="0"/>
              </a:spcAft>
              <a:buNone/>
            </a:pPr>
            <a:r>
              <a:rPr lang="en">
                <a:latin typeface="Open Sans"/>
                <a:ea typeface="Open Sans"/>
                <a:cs typeface="Open Sans"/>
                <a:sym typeface="Open Sans"/>
              </a:rPr>
              <a:t>Vinh 1002225</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2: Bike Sharing in Singapore </a:t>
            </a:r>
            <a:endParaRPr/>
          </a:p>
        </p:txBody>
      </p:sp>
      <p:sp>
        <p:nvSpPr>
          <p:cNvPr id="128" name="Google Shape;128;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the names oBike, OFO, Mobike ring a bell to you? </a:t>
            </a:r>
            <a:endParaRPr/>
          </a:p>
          <a:p>
            <a:pPr indent="-342900" lvl="0" marL="457200" rtl="0" algn="l">
              <a:spcBef>
                <a:spcPts val="1600"/>
              </a:spcBef>
              <a:spcAft>
                <a:spcPts val="0"/>
              </a:spcAft>
              <a:buSzPts val="1800"/>
              <a:buChar char="●"/>
            </a:pPr>
            <a:r>
              <a:rPr lang="en"/>
              <a:t>Alternative mode of transport to places that are too far to walk but too close to drive. </a:t>
            </a:r>
            <a:endParaRPr/>
          </a:p>
          <a:p>
            <a:pPr indent="-342900" lvl="0" marL="457200" rtl="0" algn="l">
              <a:spcBef>
                <a:spcPts val="0"/>
              </a:spcBef>
              <a:spcAft>
                <a:spcPts val="0"/>
              </a:spcAft>
              <a:buSzPts val="1800"/>
              <a:buChar char="●"/>
            </a:pPr>
            <a:r>
              <a:rPr lang="en"/>
              <a:t>Convenient</a:t>
            </a:r>
            <a:r>
              <a:rPr lang="en"/>
              <a:t> and affordable to most people.</a:t>
            </a:r>
            <a:endParaRPr/>
          </a:p>
          <a:p>
            <a:pPr indent="0" lvl="0" marL="0" rtl="0" algn="l">
              <a:spcBef>
                <a:spcPts val="1600"/>
              </a:spcBef>
              <a:spcAft>
                <a:spcPts val="0"/>
              </a:spcAft>
              <a:buNone/>
            </a:pPr>
            <a:r>
              <a:rPr lang="en"/>
              <a:t>And yet, all of these companies are not operating in Singapore anymore.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Bike Sharing; </a:t>
            </a:r>
            <a:r>
              <a:rPr i="1" lang="en"/>
              <a:t>The good, the bad and the ugly</a:t>
            </a:r>
            <a:endParaRPr i="1"/>
          </a:p>
        </p:txBody>
      </p:sp>
      <p:sp>
        <p:nvSpPr>
          <p:cNvPr id="134" name="Google Shape;134;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Bike sharing did not introduce a new technology (transportation device) to Singapore but instead greatly scaled up the level of accessibility of bicycles to the people. There is now an affordable solution for the last mile problem.</a:t>
            </a:r>
            <a:endParaRPr/>
          </a:p>
          <a:p>
            <a:pPr indent="0" lvl="0" marL="0" rtl="0" algn="l">
              <a:spcBef>
                <a:spcPts val="1600"/>
              </a:spcBef>
              <a:spcAft>
                <a:spcPts val="0"/>
              </a:spcAft>
              <a:buNone/>
            </a:pPr>
            <a:r>
              <a:rPr lang="en"/>
              <a:t>The surrounding environment was also affected due to indiscriminate parking and dumping of these shared bikes in places such as rivers and parks. </a:t>
            </a:r>
            <a:endParaRPr/>
          </a:p>
          <a:p>
            <a:pPr indent="0" lvl="0" marL="0" rtl="0" algn="l">
              <a:spcBef>
                <a:spcPts val="1600"/>
              </a:spcBef>
              <a:spcAft>
                <a:spcPts val="0"/>
              </a:spcAft>
              <a:buNone/>
            </a:pPr>
            <a:r>
              <a:rPr lang="en"/>
              <a:t>In an immediate setting, the oversaturation of shared bicycles at housing estates became very unsightly for the residents.</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Bike Sharing; </a:t>
            </a:r>
            <a:r>
              <a:rPr i="1" lang="en"/>
              <a:t>The good, the bad and the ugly</a:t>
            </a:r>
            <a:endParaRPr i="1"/>
          </a:p>
          <a:p>
            <a:pPr indent="0" lvl="0" marL="0" rtl="0" algn="l">
              <a:spcBef>
                <a:spcPts val="0"/>
              </a:spcBef>
              <a:spcAft>
                <a:spcPts val="0"/>
              </a:spcAft>
              <a:buNone/>
            </a:pPr>
            <a:r>
              <a:t/>
            </a:r>
            <a:endParaRPr/>
          </a:p>
        </p:txBody>
      </p:sp>
      <p:pic>
        <p:nvPicPr>
          <p:cNvPr id="140" name="Google Shape;140;p24"/>
          <p:cNvPicPr preferRelativeResize="0"/>
          <p:nvPr/>
        </p:nvPicPr>
        <p:blipFill>
          <a:blip r:embed="rId3">
            <a:alphaModFix/>
          </a:blip>
          <a:stretch>
            <a:fillRect/>
          </a:stretch>
        </p:blipFill>
        <p:spPr>
          <a:xfrm>
            <a:off x="6099275" y="1205950"/>
            <a:ext cx="3044725" cy="3044725"/>
          </a:xfrm>
          <a:prstGeom prst="rect">
            <a:avLst/>
          </a:prstGeom>
          <a:noFill/>
          <a:ln>
            <a:noFill/>
          </a:ln>
        </p:spPr>
      </p:pic>
      <p:pic>
        <p:nvPicPr>
          <p:cNvPr id="141" name="Google Shape;141;p24"/>
          <p:cNvPicPr preferRelativeResize="0"/>
          <p:nvPr/>
        </p:nvPicPr>
        <p:blipFill rotWithShape="1">
          <a:blip r:embed="rId4">
            <a:alphaModFix/>
          </a:blip>
          <a:srcRect b="0" l="0" r="36960" t="0"/>
          <a:stretch/>
        </p:blipFill>
        <p:spPr>
          <a:xfrm>
            <a:off x="120250" y="1411825"/>
            <a:ext cx="2863350" cy="2838850"/>
          </a:xfrm>
          <a:prstGeom prst="rect">
            <a:avLst/>
          </a:prstGeom>
          <a:noFill/>
          <a:ln>
            <a:noFill/>
          </a:ln>
        </p:spPr>
      </p:pic>
      <p:pic>
        <p:nvPicPr>
          <p:cNvPr id="142" name="Google Shape;142;p24"/>
          <p:cNvPicPr preferRelativeResize="0"/>
          <p:nvPr/>
        </p:nvPicPr>
        <p:blipFill>
          <a:blip r:embed="rId5">
            <a:alphaModFix/>
          </a:blip>
          <a:stretch>
            <a:fillRect/>
          </a:stretch>
        </p:blipFill>
        <p:spPr>
          <a:xfrm>
            <a:off x="3059463" y="2244324"/>
            <a:ext cx="2963938" cy="1667737"/>
          </a:xfrm>
          <a:prstGeom prst="rect">
            <a:avLst/>
          </a:prstGeom>
          <a:noFill/>
          <a:ln>
            <a:noFill/>
          </a:ln>
        </p:spPr>
      </p:pic>
      <p:sp>
        <p:nvSpPr>
          <p:cNvPr id="143" name="Google Shape;143;p24"/>
          <p:cNvSpPr txBox="1"/>
          <p:nvPr/>
        </p:nvSpPr>
        <p:spPr>
          <a:xfrm>
            <a:off x="481075" y="4377500"/>
            <a:ext cx="21417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QR Code Parking Areas</a:t>
            </a:r>
            <a:endParaRPr/>
          </a:p>
        </p:txBody>
      </p:sp>
      <p:sp>
        <p:nvSpPr>
          <p:cNvPr id="144" name="Google Shape;144;p24"/>
          <p:cNvSpPr txBox="1"/>
          <p:nvPr/>
        </p:nvSpPr>
        <p:spPr>
          <a:xfrm>
            <a:off x="3549450" y="4377500"/>
            <a:ext cx="20451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Indiscriminate</a:t>
            </a:r>
            <a:r>
              <a:rPr lang="en"/>
              <a:t> Parking</a:t>
            </a:r>
            <a:endParaRPr/>
          </a:p>
        </p:txBody>
      </p:sp>
      <p:sp>
        <p:nvSpPr>
          <p:cNvPr id="145" name="Google Shape;145;p24"/>
          <p:cNvSpPr txBox="1"/>
          <p:nvPr/>
        </p:nvSpPr>
        <p:spPr>
          <a:xfrm>
            <a:off x="6959989" y="4377500"/>
            <a:ext cx="13233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Delinquency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Maintaining a Shared technology</a:t>
            </a:r>
            <a:endParaRPr/>
          </a:p>
        </p:txBody>
      </p:sp>
      <p:sp>
        <p:nvSpPr>
          <p:cNvPr id="151" name="Google Shape;151;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response, new legislation was introduced to better control the shared bike </a:t>
            </a:r>
            <a:r>
              <a:rPr lang="en"/>
              <a:t>technology</a:t>
            </a:r>
            <a:r>
              <a:rPr lang="en"/>
              <a:t> by </a:t>
            </a:r>
            <a:r>
              <a:rPr lang="en"/>
              <a:t>limiting</a:t>
            </a:r>
            <a:r>
              <a:rPr lang="en"/>
              <a:t> its negative impacts on the environment and punishing those who abuse it. </a:t>
            </a:r>
            <a:endParaRPr/>
          </a:p>
          <a:p>
            <a:pPr indent="0" lvl="0" marL="0" rtl="0" algn="l">
              <a:spcBef>
                <a:spcPts val="1600"/>
              </a:spcBef>
              <a:spcAft>
                <a:spcPts val="0"/>
              </a:spcAft>
              <a:buNone/>
            </a:pPr>
            <a:r>
              <a:rPr lang="en"/>
              <a:t>Similar to how the farmers and temples in Bali work to produce a good harvest, the bike sharing technology can only thrive when there is a sustained and synergetic effort from both the users and operators in ensuring that the system works for everyone. </a:t>
            </a:r>
            <a:endParaRPr/>
          </a:p>
          <a:p>
            <a:pPr indent="0" lvl="0" marL="0" rtl="0" algn="l">
              <a:spcBef>
                <a:spcPts val="1600"/>
              </a:spcBef>
              <a:spcAft>
                <a:spcPts val="1600"/>
              </a:spcAft>
              <a:buNone/>
            </a:pPr>
            <a:r>
              <a:rPr lang="en"/>
              <a:t>Sociogenesis - from individualistic to a collective community.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57" name="Google Shape;157;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Every technological development has to consider the </a:t>
            </a:r>
            <a:r>
              <a:rPr b="1" i="1" lang="en"/>
              <a:t>environmental, sociological </a:t>
            </a:r>
            <a:r>
              <a:rPr lang="en"/>
              <a:t>and</a:t>
            </a:r>
            <a:r>
              <a:rPr b="1" i="1" lang="en"/>
              <a:t> economic</a:t>
            </a:r>
            <a:r>
              <a:rPr lang="en"/>
              <a:t> impact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for the Audience</a:t>
            </a:r>
            <a:endParaRPr/>
          </a:p>
        </p:txBody>
      </p:sp>
      <p:sp>
        <p:nvSpPr>
          <p:cNvPr id="163" name="Google Shape;163;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Using the model Geertz proposed, how would you design a new technology holistically?</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What are technologies that </a:t>
            </a:r>
            <a:r>
              <a:rPr lang="en"/>
              <a:t>don't</a:t>
            </a:r>
            <a:r>
              <a:rPr lang="en"/>
              <a:t> affect environment directly but affect how society behaves in it? E</a:t>
            </a:r>
            <a:r>
              <a:rPr lang="en"/>
              <a:t>g Pokemon GO!</a:t>
            </a:r>
            <a:endParaRPr/>
          </a:p>
          <a:p>
            <a:pPr indent="0" lvl="0" marL="45720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69" name="Google Shape;169;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[1]D'Costa, K. (2017, February 07). The (Anthropological) Truth about Walls. Retrieved April 8, 2019, from https://blogs.scientificamerican.com/anthropology-in-practice/the-anthropological-truth-about-walls/</a:t>
            </a:r>
            <a:endParaRPr sz="1400"/>
          </a:p>
          <a:p>
            <a:pPr indent="0" lvl="0" marL="0" rtl="0" algn="l">
              <a:spcBef>
                <a:spcPts val="1600"/>
              </a:spcBef>
              <a:spcAft>
                <a:spcPts val="0"/>
              </a:spcAft>
              <a:buNone/>
            </a:pPr>
            <a:r>
              <a:rPr lang="en" sz="1400"/>
              <a:t>[2]Holpuch, A. (2019, January 15). What exactly is Trump's border wall and why does he want $5.7bn for it? Retrieved from https://www.theguardian.com/us-news/2019/jan/15/trump-mexico-border-wall-status-migrants</a:t>
            </a:r>
            <a:endParaRPr sz="1400"/>
          </a:p>
          <a:p>
            <a:pPr indent="0" lvl="0" marL="0" rtl="0" algn="l">
              <a:spcBef>
                <a:spcPts val="1600"/>
              </a:spcBef>
              <a:spcAft>
                <a:spcPts val="0"/>
              </a:spcAft>
              <a:buNone/>
            </a:pPr>
            <a:r>
              <a:rPr lang="en" sz="1400"/>
              <a:t>[3]Barclay, E., &amp; Frostenson, S. (2019, February 05). The ecological disaster that is Trump's border wall: A visual guide. Retrieved April 9, 2019, from https://www.vox.com/energy-and-environment/2017/4/10/14471304/trump-border-wall-animals</a:t>
            </a:r>
            <a:endParaRPr sz="1400"/>
          </a:p>
          <a:p>
            <a:pPr indent="0" lvl="0" marL="0" rtl="0" algn="l">
              <a:spcBef>
                <a:spcPts val="1600"/>
              </a:spcBef>
              <a:spcAft>
                <a:spcPts val="1600"/>
              </a:spcAft>
              <a:buNone/>
            </a:pPr>
            <a:r>
              <a:rPr lang="en" sz="1400"/>
              <a:t>[4]</a:t>
            </a:r>
            <a:r>
              <a:rPr lang="en" sz="1400"/>
              <a:t>Lansing, J. (1987). Balinese "Water Temples" and the Management of Irrigation. American Anthropologist, 89(2), new series, 326-341. Retrieved from http://www.jstor.org/stable/677758</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75" name="Google Shape;175;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[5] </a:t>
            </a:r>
            <a:r>
              <a:rPr lang="en" sz="1400"/>
              <a:t>Bike-sharing operators, authorities move to cut irresponsible use of bicycles. (2017, October 05). Retrieved April 10, 2019, from https://www.channelnewsasia.com/news/singapore/bike-sharing-operators-authorities-move-to-cut-irresponsible-use-9282464</a:t>
            </a:r>
            <a:endParaRPr sz="1400"/>
          </a:p>
          <a:p>
            <a:pPr indent="0" lvl="0" marL="0" rtl="0" algn="l">
              <a:spcBef>
                <a:spcPts val="1600"/>
              </a:spcBef>
              <a:spcAft>
                <a:spcPts val="0"/>
              </a:spcAft>
              <a:buNone/>
            </a:pPr>
            <a:r>
              <a:rPr lang="en" sz="1400"/>
              <a:t>[6] Alvinology. (2017, June 15). Killer Litter: Singapore guy throws ofo bike down high rise building. Retrieved April 10, 2019, from https://www.youtube.com/watch?v=oGHVJxKodbs </a:t>
            </a:r>
            <a:endParaRPr sz="1400"/>
          </a:p>
          <a:p>
            <a:pPr indent="0" lvl="0" marL="0" rtl="0" algn="l">
              <a:spcBef>
                <a:spcPts val="1600"/>
              </a:spcBef>
              <a:spcAft>
                <a:spcPts val="0"/>
              </a:spcAft>
              <a:buNone/>
            </a:pPr>
            <a:r>
              <a:rPr lang="en" sz="1400"/>
              <a:t>[7] First Reading of the Parking Places (Amendment) Bill. (n.d.). Retrieved April 10, 2019, from https://www.lta.gov.sg/apps/news/page.aspx?c=2&amp;id=d35fdfa6-6cfb-477d-ac12-c93aa5a6a78f</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Definition of technology</a:t>
            </a:r>
            <a:endParaRPr/>
          </a:p>
          <a:p>
            <a:pPr indent="-342900" lvl="0" marL="457200" rtl="0" algn="l">
              <a:spcBef>
                <a:spcPts val="0"/>
              </a:spcBef>
              <a:spcAft>
                <a:spcPts val="0"/>
              </a:spcAft>
              <a:buSzPts val="1800"/>
              <a:buChar char="+"/>
            </a:pPr>
            <a:r>
              <a:rPr lang="en"/>
              <a:t>Technology’s interactions</a:t>
            </a:r>
            <a:endParaRPr/>
          </a:p>
          <a:p>
            <a:pPr indent="-342900" lvl="0" marL="457200" rtl="0" algn="l">
              <a:spcBef>
                <a:spcPts val="0"/>
              </a:spcBef>
              <a:spcAft>
                <a:spcPts val="0"/>
              </a:spcAft>
              <a:buSzPts val="1800"/>
              <a:buChar char="+"/>
            </a:pPr>
            <a:r>
              <a:rPr lang="en"/>
              <a:t>Case study 1</a:t>
            </a:r>
            <a:endParaRPr/>
          </a:p>
          <a:p>
            <a:pPr indent="-342900" lvl="0" marL="457200" rtl="0" algn="l">
              <a:spcBef>
                <a:spcPts val="0"/>
              </a:spcBef>
              <a:spcAft>
                <a:spcPts val="0"/>
              </a:spcAft>
              <a:buSzPts val="1800"/>
              <a:buChar char="+"/>
            </a:pPr>
            <a:r>
              <a:rPr lang="en"/>
              <a:t>Case study 2</a:t>
            </a:r>
            <a:endParaRPr/>
          </a:p>
          <a:p>
            <a:pPr indent="-342900" lvl="0" marL="457200" rtl="0" algn="l">
              <a:spcBef>
                <a:spcPts val="0"/>
              </a:spcBef>
              <a:spcAft>
                <a:spcPts val="0"/>
              </a:spcAft>
              <a:buSzPts val="1800"/>
              <a:buChar char="+"/>
            </a:pPr>
            <a:r>
              <a:rPr lang="en"/>
              <a:t>Evaluation</a:t>
            </a:r>
            <a:endParaRPr/>
          </a:p>
          <a:p>
            <a:pPr indent="-342900" lvl="0" marL="457200" rtl="0" algn="l">
              <a:spcBef>
                <a:spcPts val="0"/>
              </a:spcBef>
              <a:spcAft>
                <a:spcPts val="0"/>
              </a:spcAft>
              <a:buSzPts val="1800"/>
              <a:buChar char="+"/>
            </a:pPr>
            <a:r>
              <a:rPr lang="en"/>
              <a:t>Questions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a:t>
            </a:r>
            <a:endParaRPr/>
          </a:p>
        </p:txBody>
      </p:sp>
      <p:sp>
        <p:nvSpPr>
          <p:cNvPr id="80" name="Google Shape;80;p15"/>
          <p:cNvSpPr txBox="1"/>
          <p:nvPr>
            <p:ph idx="1" type="body"/>
          </p:nvPr>
        </p:nvSpPr>
        <p:spPr>
          <a:xfrm>
            <a:off x="311700" y="1085100"/>
            <a:ext cx="8520600" cy="125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Technology is made by two greek word techne and logos.</a:t>
            </a:r>
            <a:endParaRPr sz="1400"/>
          </a:p>
          <a:p>
            <a:pPr indent="0" lvl="0" marL="0" rtl="0" algn="l">
              <a:lnSpc>
                <a:spcPct val="100000"/>
              </a:lnSpc>
              <a:spcBef>
                <a:spcPts val="1600"/>
              </a:spcBef>
              <a:spcAft>
                <a:spcPts val="0"/>
              </a:spcAft>
              <a:buNone/>
            </a:pPr>
            <a:r>
              <a:rPr b="1" lang="en" sz="1400"/>
              <a:t>Techne:</a:t>
            </a:r>
            <a:r>
              <a:rPr lang="en" sz="1400"/>
              <a:t> refer to the </a:t>
            </a:r>
            <a:r>
              <a:rPr lang="en" sz="1400"/>
              <a:t>craftsmanship</a:t>
            </a:r>
            <a:r>
              <a:rPr lang="en" sz="1400"/>
              <a:t>. Hence, it refer to the product of our physical labour.</a:t>
            </a:r>
            <a:endParaRPr sz="1400"/>
          </a:p>
          <a:p>
            <a:pPr indent="0" lvl="0" marL="0" rtl="0" algn="l">
              <a:lnSpc>
                <a:spcPct val="100000"/>
              </a:lnSpc>
              <a:spcBef>
                <a:spcPts val="1600"/>
              </a:spcBef>
              <a:spcAft>
                <a:spcPts val="1600"/>
              </a:spcAft>
              <a:buNone/>
            </a:pPr>
            <a:r>
              <a:rPr b="1" lang="en" sz="1400"/>
              <a:t>Logos:</a:t>
            </a:r>
            <a:r>
              <a:rPr lang="en" sz="1400"/>
              <a:t>  refer to the reasoning. Hence, it refer to the product of our mental labour.</a:t>
            </a:r>
            <a:endParaRPr sz="1400"/>
          </a:p>
        </p:txBody>
      </p:sp>
      <p:pic>
        <p:nvPicPr>
          <p:cNvPr id="81" name="Google Shape;81;p15"/>
          <p:cNvPicPr preferRelativeResize="0"/>
          <p:nvPr/>
        </p:nvPicPr>
        <p:blipFill>
          <a:blip r:embed="rId3">
            <a:alphaModFix/>
          </a:blip>
          <a:stretch>
            <a:fillRect/>
          </a:stretch>
        </p:blipFill>
        <p:spPr>
          <a:xfrm>
            <a:off x="955088" y="2571750"/>
            <a:ext cx="2453774" cy="1632875"/>
          </a:xfrm>
          <a:prstGeom prst="rect">
            <a:avLst/>
          </a:prstGeom>
          <a:noFill/>
          <a:ln>
            <a:noFill/>
          </a:ln>
        </p:spPr>
      </p:pic>
      <p:pic>
        <p:nvPicPr>
          <p:cNvPr id="82" name="Google Shape;82;p15"/>
          <p:cNvPicPr preferRelativeResize="0"/>
          <p:nvPr/>
        </p:nvPicPr>
        <p:blipFill>
          <a:blip r:embed="rId4">
            <a:alphaModFix/>
          </a:blip>
          <a:stretch>
            <a:fillRect/>
          </a:stretch>
        </p:blipFill>
        <p:spPr>
          <a:xfrm>
            <a:off x="5809750" y="2411575"/>
            <a:ext cx="1670586" cy="1743075"/>
          </a:xfrm>
          <a:prstGeom prst="rect">
            <a:avLst/>
          </a:prstGeom>
          <a:noFill/>
          <a:ln>
            <a:noFill/>
          </a:ln>
        </p:spPr>
      </p:pic>
      <p:sp>
        <p:nvSpPr>
          <p:cNvPr id="83" name="Google Shape;83;p15"/>
          <p:cNvSpPr txBox="1"/>
          <p:nvPr/>
        </p:nvSpPr>
        <p:spPr>
          <a:xfrm>
            <a:off x="872338" y="4204625"/>
            <a:ext cx="26193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Skilled-oriented technology</a:t>
            </a:r>
            <a:endParaRPr/>
          </a:p>
        </p:txBody>
      </p:sp>
      <p:sp>
        <p:nvSpPr>
          <p:cNvPr id="84" name="Google Shape;84;p15"/>
          <p:cNvSpPr txBox="1"/>
          <p:nvPr/>
        </p:nvSpPr>
        <p:spPr>
          <a:xfrm>
            <a:off x="5335375" y="4204625"/>
            <a:ext cx="26193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Machine/Tool</a:t>
            </a:r>
            <a:r>
              <a:rPr lang="en"/>
              <a:t> technology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interaction</a:t>
            </a:r>
            <a:endParaRPr/>
          </a:p>
        </p:txBody>
      </p:sp>
      <p:sp>
        <p:nvSpPr>
          <p:cNvPr id="90" name="Google Shape;90;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Geertz’s ecology model:</a:t>
            </a:r>
            <a:endParaRPr/>
          </a:p>
          <a:p>
            <a:pPr indent="-342900" lvl="0" marL="457200" rtl="0" algn="l">
              <a:spcBef>
                <a:spcPts val="1600"/>
              </a:spcBef>
              <a:spcAft>
                <a:spcPts val="0"/>
              </a:spcAft>
              <a:buSzPts val="1800"/>
              <a:buChar char="●"/>
            </a:pPr>
            <a:r>
              <a:rPr lang="en"/>
              <a:t>Technology interacts with more than one element.</a:t>
            </a:r>
            <a:endParaRPr/>
          </a:p>
          <a:p>
            <a:pPr indent="-342900" lvl="0" marL="457200" rtl="0" algn="l">
              <a:spcBef>
                <a:spcPts val="0"/>
              </a:spcBef>
              <a:spcAft>
                <a:spcPts val="0"/>
              </a:spcAft>
              <a:buSzPts val="1800"/>
              <a:buChar char="●"/>
            </a:pPr>
            <a:r>
              <a:rPr lang="en"/>
              <a:t>It affects other ecology elements beside its main target.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 Green revolution did not only increase crop yield, its effect includes the disruption of farmer collaboration.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Ecological technology</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then consider technology using an ecology model:</a:t>
            </a:r>
            <a:endParaRPr/>
          </a:p>
          <a:p>
            <a:pPr indent="-342900" lvl="0" marL="457200" rtl="0" algn="l">
              <a:spcBef>
                <a:spcPts val="1600"/>
              </a:spcBef>
              <a:spcAft>
                <a:spcPts val="0"/>
              </a:spcAft>
              <a:buSzPts val="1800"/>
              <a:buChar char="●"/>
            </a:pPr>
            <a:r>
              <a:rPr lang="en"/>
              <a:t>Its impact on all environment elements.</a:t>
            </a:r>
            <a:endParaRPr/>
          </a:p>
          <a:p>
            <a:pPr indent="-342900" lvl="0" marL="457200" rtl="0" algn="l">
              <a:spcBef>
                <a:spcPts val="0"/>
              </a:spcBef>
              <a:spcAft>
                <a:spcPts val="0"/>
              </a:spcAft>
              <a:buSzPts val="1800"/>
              <a:buChar char="●"/>
            </a:pPr>
            <a:r>
              <a:rPr lang="en"/>
              <a:t>Its impact on human activity (sociogenesis).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 Farmer collaboration through temple is a critical element. The holy water temples are a </a:t>
            </a:r>
            <a:r>
              <a:rPr lang="en"/>
              <a:t>ritual technology and they </a:t>
            </a:r>
            <a:r>
              <a:rPr lang="en"/>
              <a:t>manage the irrigation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Let’s build a wall!</a:t>
            </a:r>
            <a:endParaRPr/>
          </a:p>
        </p:txBody>
      </p:sp>
      <p:sp>
        <p:nvSpPr>
          <p:cNvPr id="102" name="Google Shape;102;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Progression of walls to allocate peoples in separate places</a:t>
            </a:r>
            <a:endParaRPr/>
          </a:p>
          <a:p>
            <a:pPr indent="-342900" lvl="0" marL="457200" rtl="0" algn="l">
              <a:spcBef>
                <a:spcPts val="1600"/>
              </a:spcBef>
              <a:spcAft>
                <a:spcPts val="0"/>
              </a:spcAft>
              <a:buSzPts val="1800"/>
              <a:buChar char="-"/>
            </a:pPr>
            <a:r>
              <a:rPr lang="en"/>
              <a:t>Great Wall of China, Hadrian’s Wall (to keep out the barbarians, stone wall)</a:t>
            </a:r>
            <a:endParaRPr/>
          </a:p>
          <a:p>
            <a:pPr indent="-342900" lvl="0" marL="457200" rtl="0" algn="l">
              <a:spcBef>
                <a:spcPts val="0"/>
              </a:spcBef>
              <a:spcAft>
                <a:spcPts val="0"/>
              </a:spcAft>
              <a:buSzPts val="1800"/>
              <a:buChar char="-"/>
            </a:pPr>
            <a:r>
              <a:rPr lang="en"/>
              <a:t>Berlin Wall (to keep East Berliners in; electric fence, manned posts, 5000 successful crossings)</a:t>
            </a:r>
            <a:endParaRPr/>
          </a:p>
          <a:p>
            <a:pPr indent="-342900" lvl="0" marL="457200" rtl="0" algn="l">
              <a:spcBef>
                <a:spcPts val="0"/>
              </a:spcBef>
              <a:spcAft>
                <a:spcPts val="0"/>
              </a:spcAft>
              <a:buSzPts val="1800"/>
              <a:buChar char="-"/>
            </a:pPr>
            <a:r>
              <a:rPr lang="en"/>
              <a:t>Potential Wall between US and Mexico (sensors, cameras)</a:t>
            </a:r>
            <a:endParaRPr/>
          </a:p>
          <a:p>
            <a:pPr indent="0" lvl="0" marL="0" rtl="0" algn="l">
              <a:spcBef>
                <a:spcPts val="1600"/>
              </a:spcBef>
              <a:spcAft>
                <a:spcPts val="0"/>
              </a:spcAft>
              <a:buNone/>
            </a:pPr>
            <a:r>
              <a:rPr lang="en"/>
              <a:t>But as seen, the last two… didn’t quite work. So why do people build walls?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Walls as Power</a:t>
            </a:r>
            <a:endParaRPr/>
          </a:p>
        </p:txBody>
      </p:sp>
      <p:sp>
        <p:nvSpPr>
          <p:cNvPr id="108" name="Google Shape;108;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Walls suggest “</a:t>
            </a:r>
            <a:r>
              <a:rPr lang="en" sz="1600"/>
              <a:t>permanence</a:t>
            </a:r>
            <a:r>
              <a:rPr lang="en" sz="1600"/>
              <a:t>, security, and identity”[1]. You were either in, or out. </a:t>
            </a:r>
            <a:endParaRPr sz="1600"/>
          </a:p>
          <a:p>
            <a:pPr indent="0" lvl="0" marL="0" rtl="0" algn="l">
              <a:spcBef>
                <a:spcPts val="1600"/>
              </a:spcBef>
              <a:spcAft>
                <a:spcPts val="0"/>
              </a:spcAft>
              <a:buNone/>
            </a:pPr>
            <a:r>
              <a:rPr lang="en" sz="1600"/>
              <a:t>Previously, walls between countries were porous. This led to frequent crossings. However, the nationalistic pride meant that countries were more likely to enforce their borders. Now with technology, borders can be heavily monitored, better guarded. </a:t>
            </a:r>
            <a:endParaRPr i="1" sz="1600"/>
          </a:p>
          <a:p>
            <a:pPr indent="0" lvl="0" marL="0" rtl="0" algn="l">
              <a:spcBef>
                <a:spcPts val="1600"/>
              </a:spcBef>
              <a:spcAft>
                <a:spcPts val="0"/>
              </a:spcAft>
              <a:buNone/>
            </a:pPr>
            <a:r>
              <a:rPr i="1" lang="en" sz="1600"/>
              <a:t>The wall became a symbol for Trump’s presidency, a promise that he would limit immigration. The thing is, he has been very effective at making immigration more difficult for people trying to enter legally and illegally – yet the wall project still eludes him. </a:t>
            </a:r>
            <a:r>
              <a:rPr lang="en" sz="1600"/>
              <a:t>[2] Rather than national security, he’s more concerned about politics</a:t>
            </a:r>
            <a:endParaRPr sz="1600"/>
          </a:p>
          <a:p>
            <a:pPr indent="0" lvl="0" marL="0" rtl="0" algn="l">
              <a:spcBef>
                <a:spcPts val="1600"/>
              </a:spcBef>
              <a:spcAft>
                <a:spcPts val="1600"/>
              </a:spcAft>
              <a:buNone/>
            </a:pPr>
            <a:r>
              <a:t/>
            </a:r>
            <a:endParaRPr sz="1600"/>
          </a:p>
        </p:txBody>
      </p:sp>
      <p:sp>
        <p:nvSpPr>
          <p:cNvPr id="109" name="Google Shape;109;p19"/>
          <p:cNvSpPr txBox="1"/>
          <p:nvPr/>
        </p:nvSpPr>
        <p:spPr>
          <a:xfrm>
            <a:off x="5198388" y="4568875"/>
            <a:ext cx="27813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effects of a wall on </a:t>
            </a:r>
            <a:endParaRPr/>
          </a:p>
        </p:txBody>
      </p:sp>
      <p:sp>
        <p:nvSpPr>
          <p:cNvPr id="115" name="Google Shape;115;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a:t>
            </a:r>
            <a:br>
              <a:rPr lang="en"/>
            </a:br>
            <a:r>
              <a:rPr lang="en"/>
              <a:t>1.    Disruption of habitats</a:t>
            </a:r>
            <a:endParaRPr/>
          </a:p>
          <a:p>
            <a:pPr indent="-317500" lvl="1" marL="914400" rtl="0" algn="l">
              <a:spcBef>
                <a:spcPts val="1600"/>
              </a:spcBef>
              <a:spcAft>
                <a:spcPts val="0"/>
              </a:spcAft>
              <a:buSzPts val="1400"/>
              <a:buAutoNum type="alphaLcPeriod"/>
            </a:pPr>
            <a:r>
              <a:rPr lang="en"/>
              <a:t>19 protected species on the </a:t>
            </a:r>
            <a:r>
              <a:rPr lang="en"/>
              <a:t>California</a:t>
            </a:r>
            <a:r>
              <a:rPr lang="en"/>
              <a:t> Border</a:t>
            </a:r>
            <a:endParaRPr/>
          </a:p>
          <a:p>
            <a:pPr indent="-317500" lvl="1" marL="914400" rtl="0" algn="l">
              <a:spcBef>
                <a:spcPts val="0"/>
              </a:spcBef>
              <a:spcAft>
                <a:spcPts val="0"/>
              </a:spcAft>
              <a:buSzPts val="1400"/>
              <a:buAutoNum type="alphaLcPeriod"/>
            </a:pPr>
            <a:r>
              <a:rPr lang="en"/>
              <a:t>39 protected species in Arizona</a:t>
            </a:r>
            <a:endParaRPr/>
          </a:p>
          <a:p>
            <a:pPr indent="-342900" lvl="0" marL="457200" rtl="0" algn="l">
              <a:spcBef>
                <a:spcPts val="0"/>
              </a:spcBef>
              <a:spcAft>
                <a:spcPts val="0"/>
              </a:spcAft>
              <a:buSzPts val="1800"/>
              <a:buAutoNum type="arabicPeriod"/>
            </a:pPr>
            <a:r>
              <a:rPr lang="en"/>
              <a:t>Property expense</a:t>
            </a:r>
            <a:endParaRPr/>
          </a:p>
          <a:p>
            <a:pPr indent="-317500" lvl="1" marL="914400" rtl="0" algn="l">
              <a:spcBef>
                <a:spcPts val="0"/>
              </a:spcBef>
              <a:spcAft>
                <a:spcPts val="0"/>
              </a:spcAft>
              <a:buSzPts val="1400"/>
              <a:buAutoNum type="alphaLcPeriod"/>
            </a:pPr>
            <a:r>
              <a:rPr lang="en"/>
              <a:t>Rio Grande, Colorado River cannot be used -&gt; Dig further into US territory</a:t>
            </a:r>
            <a:endParaRPr/>
          </a:p>
          <a:p>
            <a:pPr indent="-317500" lvl="1" marL="914400" rtl="0" algn="l">
              <a:spcBef>
                <a:spcPts val="0"/>
              </a:spcBef>
              <a:spcAft>
                <a:spcPts val="0"/>
              </a:spcAft>
              <a:buSzPts val="1400"/>
              <a:buAutoNum type="alphaLcPeriod"/>
            </a:pPr>
            <a:r>
              <a:rPr lang="en"/>
              <a:t>Purchase of property required -&gt; sociological damage</a:t>
            </a:r>
            <a:endParaRPr/>
          </a:p>
          <a:p>
            <a:pPr indent="0" lvl="0" marL="0" rtl="0" algn="l">
              <a:spcBef>
                <a:spcPts val="1600"/>
              </a:spcBef>
              <a:spcAft>
                <a:spcPts val="0"/>
              </a:spcAft>
              <a:buNone/>
            </a:pPr>
            <a:r>
              <a:rPr lang="en"/>
              <a:t>Human Activity:</a:t>
            </a:r>
            <a:endParaRPr/>
          </a:p>
          <a:p>
            <a:pPr indent="0" lvl="0" marL="0" rtl="0" algn="l">
              <a:spcBef>
                <a:spcPts val="1600"/>
              </a:spcBef>
              <a:spcAft>
                <a:spcPts val="1600"/>
              </a:spcAft>
              <a:buNone/>
            </a:pPr>
            <a:r>
              <a:rPr lang="en"/>
              <a:t>Generations of families that belong to neither the interior Hispanics/Latinos or the Mexicans, who live along the border and now have their lives disrupted. </a:t>
            </a:r>
            <a:endParaRPr/>
          </a:p>
        </p:txBody>
      </p:sp>
      <p:pic>
        <p:nvPicPr>
          <p:cNvPr id="116" name="Google Shape;116;p20"/>
          <p:cNvPicPr preferRelativeResize="0"/>
          <p:nvPr/>
        </p:nvPicPr>
        <p:blipFill>
          <a:blip r:embed="rId3">
            <a:alphaModFix/>
          </a:blip>
          <a:stretch>
            <a:fillRect/>
          </a:stretch>
        </p:blipFill>
        <p:spPr>
          <a:xfrm>
            <a:off x="5173778" y="445025"/>
            <a:ext cx="3276700" cy="2194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mean?</a:t>
            </a:r>
            <a:endParaRPr/>
          </a:p>
        </p:txBody>
      </p:sp>
      <p:sp>
        <p:nvSpPr>
          <p:cNvPr id="122" name="Google Shape;122;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Wall being used as a statement by Trump; it need not necessarily work[3] Illegal immigrants are more likely to be overstayers from South America who come in by air.</a:t>
            </a:r>
            <a:endParaRPr/>
          </a:p>
          <a:p>
            <a:pPr indent="0" lvl="0" marL="0" rtl="0" algn="l">
              <a:spcBef>
                <a:spcPts val="1600"/>
              </a:spcBef>
              <a:spcAft>
                <a:spcPts val="0"/>
              </a:spcAft>
              <a:buNone/>
            </a:pPr>
            <a:r>
              <a:rPr lang="en"/>
              <a:t>But it’s already creating social disruption due to Trump insisting on a 5 billion dollars budget for building the wall and poor diplomatic relations with Mexico (who see it as an insult)</a:t>
            </a:r>
            <a:endParaRPr/>
          </a:p>
          <a:p>
            <a:pPr indent="0" lvl="0" marL="0" rtl="0" algn="l">
              <a:spcBef>
                <a:spcPts val="1600"/>
              </a:spcBef>
              <a:spcAft>
                <a:spcPts val="0"/>
              </a:spcAft>
              <a:buNone/>
            </a:pPr>
            <a:r>
              <a:rPr lang="en"/>
              <a:t>Similar to how there would be an arms race against pests (</a:t>
            </a:r>
            <a:r>
              <a:rPr i="1" lang="en"/>
              <a:t>Balinese farmers had been into a struggle to stay one step ahead)[4], </a:t>
            </a:r>
            <a:r>
              <a:rPr lang="en"/>
              <a:t>there exists a competition between border crossers, ICE* as long as desperate migrants are available.</a:t>
            </a:r>
            <a:endParaRPr/>
          </a:p>
          <a:p>
            <a:pPr indent="0" lvl="0" marL="0" rtl="0" algn="l">
              <a:spcBef>
                <a:spcPts val="1600"/>
              </a:spcBef>
              <a:spcAft>
                <a:spcPts val="1600"/>
              </a:spcAft>
              <a:buNone/>
            </a:pPr>
            <a:r>
              <a:rPr i="1" lang="en" sz="800"/>
              <a:t>*</a:t>
            </a:r>
            <a:r>
              <a:rPr i="1" lang="en" sz="800"/>
              <a:t>Immigration and Customs Enforcement</a:t>
            </a:r>
            <a:endParaRPr i="1" sz="800"/>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